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67" r:id="rId2"/>
    <p:sldId id="268" r:id="rId3"/>
    <p:sldId id="272" r:id="rId4"/>
    <p:sldId id="258" r:id="rId5"/>
    <p:sldId id="264" r:id="rId6"/>
    <p:sldId id="270" r:id="rId7"/>
    <p:sldId id="271" r:id="rId8"/>
    <p:sldId id="263" r:id="rId9"/>
    <p:sldId id="265" r:id="rId10"/>
    <p:sldId id="266" r:id="rId11"/>
    <p:sldId id="273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548" autoAdjust="0"/>
    <p:restoredTop sz="94660"/>
  </p:normalViewPr>
  <p:slideViewPr>
    <p:cSldViewPr snapToGrid="0">
      <p:cViewPr varScale="1">
        <p:scale>
          <a:sx n="88" d="100"/>
          <a:sy n="88" d="100"/>
        </p:scale>
        <p:origin x="22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4/29/2024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4/29/2024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4/29/2024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4/29/2024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4/29/2024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4/29/2024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4/29/2024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4/29/2024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4/29/2024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4/29/2024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4/29/2024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4/29/2024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4/29/2024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4/29/2024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4/29/2024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4/29/2024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4/29/2024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4/29/2024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2.png"/><Relationship Id="rId5" Type="http://schemas.openxmlformats.org/officeDocument/2006/relationships/hyperlink" Target="http://www.aclweb.org/anthology/W/W04/W04-1013.pdf" TargetMode="External"/><Relationship Id="rId4" Type="http://schemas.openxmlformats.org/officeDocument/2006/relationships/hyperlink" Target="http://aclweb.org/anthology/N/N03/N03-1020.pdf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AFF1E-69E4-7CA7-A7DB-C53DAB3138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952251"/>
            <a:ext cx="8825658" cy="2677648"/>
          </a:xfrm>
        </p:spPr>
        <p:txBody>
          <a:bodyPr/>
          <a:lstStyle/>
          <a:p>
            <a:r>
              <a:rPr lang="en-IN" b="0" i="0" dirty="0">
                <a:effectLst/>
                <a:latin typeface="Times New Roman" panose="02020603050405020304" pitchFamily="18" charset="0"/>
              </a:rPr>
              <a:t>DSCI 6004 - 01</a:t>
            </a:r>
            <a:br>
              <a:rPr lang="en-IN" dirty="0"/>
            </a:br>
            <a:r>
              <a:rPr lang="en-IN" b="0" i="0" dirty="0">
                <a:effectLst/>
                <a:latin typeface="Times New Roman" panose="02020603050405020304" pitchFamily="18" charset="0"/>
              </a:rPr>
              <a:t>Natural Language Processing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A56D66-4E7B-0329-3363-7D725DFB6A4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pPr algn="ctr"/>
            <a:r>
              <a:rPr lang="en-US" dirty="0"/>
              <a:t>                                  									</a:t>
            </a:r>
            <a:r>
              <a:rPr lang="en-US" dirty="0">
                <a:solidFill>
                  <a:schemeClr val="bg1"/>
                </a:solidFill>
              </a:rPr>
              <a:t>	By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														</a:t>
            </a:r>
            <a:r>
              <a:rPr lang="en-US" dirty="0" err="1">
                <a:solidFill>
                  <a:schemeClr val="bg1"/>
                </a:solidFill>
              </a:rPr>
              <a:t>Saikrishna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Chigicherla</a:t>
            </a:r>
            <a:endParaRPr lang="en-US" dirty="0">
              <a:solidFill>
                <a:schemeClr val="bg1"/>
              </a:solidFill>
            </a:endParaRPr>
          </a:p>
          <a:p>
            <a:pPr algn="ctr"/>
            <a:r>
              <a:rPr lang="en-US" dirty="0">
                <a:solidFill>
                  <a:schemeClr val="bg1"/>
                </a:solidFill>
              </a:rPr>
              <a:t>													Pavan Teja </a:t>
            </a:r>
            <a:r>
              <a:rPr lang="en-US" dirty="0" err="1">
                <a:solidFill>
                  <a:schemeClr val="bg1"/>
                </a:solidFill>
              </a:rPr>
              <a:t>Sripati</a:t>
            </a:r>
            <a:endParaRPr lang="en-US" dirty="0">
              <a:solidFill>
                <a:schemeClr val="bg1"/>
              </a:solidFill>
            </a:endParaRPr>
          </a:p>
          <a:p>
            <a:endParaRPr lang="en-IN" dirty="0"/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4A63F52C-A9B4-8993-27F0-3AEE1E8962B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3266031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70"/>
    </mc:Choice>
    <mc:Fallback>
      <p:transition spd="slow" advTm="48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A757C-3F30-16ED-0250-C3416C3C3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Web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C86A40-2898-6FFC-E6DC-995F96D75B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endParaRPr lang="en-IN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54664A8-6527-B79B-DEA5-C5B74405E2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236" y="2412931"/>
            <a:ext cx="3898670" cy="2286001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7E40CBD-7758-8F4A-413C-0AB5B465F1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3102" y="2708694"/>
            <a:ext cx="6487064" cy="3571335"/>
          </a:xfrm>
          <a:prstGeom prst="rect">
            <a:avLst/>
          </a:prstGeom>
        </p:spPr>
      </p:pic>
      <p:pic>
        <p:nvPicPr>
          <p:cNvPr id="26" name="Audio 25">
            <a:hlinkClick r:id="" action="ppaction://media"/>
            <a:extLst>
              <a:ext uri="{FF2B5EF4-FFF2-40B4-BE49-F238E27FC236}">
                <a16:creationId xmlns:a16="http://schemas.microsoft.com/office/drawing/2014/main" id="{43678040-8B10-46E6-C49E-6D5EF3E71CD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6009657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84"/>
    </mc:Choice>
    <mc:Fallback>
      <p:transition spd="slow" advTm="59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A757C-3F30-16ED-0250-C3416C3C3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C86A40-2898-6FFC-E6DC-995F96D75B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US" b="0" i="0" u="sng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4"/>
              </a:rPr>
              <a:t>Lin, Chin-Yew and E.H. </a:t>
            </a:r>
            <a:r>
              <a:rPr lang="en-US" b="0" i="0" u="sng" dirty="0" err="1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4"/>
              </a:rPr>
              <a:t>Hovy</a:t>
            </a:r>
            <a:r>
              <a:rPr lang="en-US" b="0" i="0" u="sng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4"/>
              </a:rPr>
              <a:t> 2003. Automatic Evaluation of Summaries Using N-gram Co-occurrence Statistics. In Proceedings of 2003 Language Technology Conference (HLT-NAACL 2003), Edmonton, Canada, May 27 - June 1, 2003.</a:t>
            </a:r>
            <a:endParaRPr lang="en-US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US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5"/>
              </a:rPr>
              <a:t>Lin, Chin-Yew. 2004. ROUGE: a Package for Automatic Evaluation of Summaries. In Proceedings of the Workshop on Text Summarization Branches Out (WAS 2004), Barcelona, Spain, July 25 - 26, 2004.</a:t>
            </a:r>
            <a:endParaRPr lang="en-US" b="0" i="0" u="none" strike="noStrike" dirty="0">
              <a:solidFill>
                <a:srgbClr val="3366CC"/>
              </a:solidFill>
              <a:effectLst/>
              <a:latin typeface="Arial" panose="020B0604020202020204" pitchFamily="34" charset="0"/>
            </a:endParaRPr>
          </a:p>
          <a:p>
            <a:r>
              <a:rPr lang="en-IN" dirty="0"/>
              <a:t>M. Gambhir and V. Gupta, “Recent automatic text summarization techniques : a survey,” </a:t>
            </a:r>
            <a:r>
              <a:rPr lang="en-IN" dirty="0" err="1"/>
              <a:t>Artif</a:t>
            </a:r>
            <a:r>
              <a:rPr lang="en-IN" dirty="0"/>
              <a:t>. </a:t>
            </a:r>
            <a:r>
              <a:rPr lang="en-IN" dirty="0" err="1"/>
              <a:t>Intell</a:t>
            </a:r>
            <a:r>
              <a:rPr lang="en-IN" dirty="0"/>
              <a:t>. Rev. Springer Sci. Media </a:t>
            </a:r>
            <a:r>
              <a:rPr lang="en-IN" dirty="0" err="1"/>
              <a:t>Dordr</a:t>
            </a:r>
            <a:r>
              <a:rPr lang="en-IN" dirty="0"/>
              <a:t>., vol. 47, no. 1, pp. 1–66, 2016</a:t>
            </a:r>
          </a:p>
          <a:p>
            <a:r>
              <a:rPr lang="en-IN" dirty="0"/>
              <a:t> </a:t>
            </a:r>
            <a:r>
              <a:rPr lang="en-IN" dirty="0" err="1"/>
              <a:t>Adhika</a:t>
            </a:r>
            <a:r>
              <a:rPr lang="en-IN" dirty="0"/>
              <a:t> </a:t>
            </a:r>
            <a:r>
              <a:rPr lang="en-IN" dirty="0" err="1"/>
              <a:t>Pramita</a:t>
            </a:r>
            <a:r>
              <a:rPr lang="en-IN" dirty="0"/>
              <a:t> </a:t>
            </a:r>
            <a:r>
              <a:rPr lang="en-IN" dirty="0" err="1"/>
              <a:t>Widyassari</a:t>
            </a:r>
            <a:r>
              <a:rPr lang="en-IN" dirty="0"/>
              <a:t>, Supriadi </a:t>
            </a:r>
            <a:r>
              <a:rPr lang="en-IN" dirty="0" err="1"/>
              <a:t>Rustad</a:t>
            </a:r>
            <a:r>
              <a:rPr lang="en-IN" dirty="0"/>
              <a:t>, </a:t>
            </a:r>
            <a:r>
              <a:rPr lang="en-IN" dirty="0" err="1"/>
              <a:t>Guruh</a:t>
            </a:r>
            <a:r>
              <a:rPr lang="en-IN" dirty="0"/>
              <a:t> Fajar </a:t>
            </a:r>
            <a:r>
              <a:rPr lang="en-IN" dirty="0" err="1"/>
              <a:t>Shidik</a:t>
            </a:r>
            <a:r>
              <a:rPr lang="en-IN" dirty="0"/>
              <a:t>, Edi </a:t>
            </a:r>
            <a:r>
              <a:rPr lang="en-IN" dirty="0" err="1"/>
              <a:t>Noersasongko</a:t>
            </a:r>
            <a:r>
              <a:rPr lang="en-IN" dirty="0"/>
              <a:t>, Abdul Syukur, </a:t>
            </a:r>
            <a:r>
              <a:rPr lang="en-IN" dirty="0" err="1"/>
              <a:t>Affandy</a:t>
            </a:r>
            <a:r>
              <a:rPr lang="en-IN" dirty="0"/>
              <a:t> </a:t>
            </a:r>
            <a:r>
              <a:rPr lang="en-IN" dirty="0" err="1"/>
              <a:t>Affandy</a:t>
            </a:r>
            <a:r>
              <a:rPr lang="en-IN" dirty="0"/>
              <a:t>, De Rosal Ignatius Moses Setiadi, “Review of automatic text summarization techniques &amp; methods", Journal of King Saud University 2022 </a:t>
            </a:r>
          </a:p>
          <a:p>
            <a:r>
              <a:rPr lang="en-IN" dirty="0"/>
              <a:t>Khilji, Abdullah &amp; Sinha, Utkarsh &amp; Singh, </a:t>
            </a:r>
            <a:r>
              <a:rPr lang="en-IN" dirty="0" err="1"/>
              <a:t>Pintu</a:t>
            </a:r>
            <a:r>
              <a:rPr lang="en-IN" dirty="0"/>
              <a:t> &amp; Ali, Adnan &amp; </a:t>
            </a:r>
            <a:r>
              <a:rPr lang="en-IN" dirty="0" err="1"/>
              <a:t>Pakray</a:t>
            </a:r>
            <a:r>
              <a:rPr lang="en-IN" dirty="0"/>
              <a:t>, </a:t>
            </a:r>
            <a:r>
              <a:rPr lang="en-IN" dirty="0" err="1"/>
              <a:t>Dr.</a:t>
            </a:r>
            <a:r>
              <a:rPr lang="en-IN" dirty="0"/>
              <a:t> Partha "Abstractive Text Summarization Approaches with Analysis of Evaluation Techniques", Computational Intelligence in Communications and Business Analytics 2021 </a:t>
            </a:r>
          </a:p>
          <a:p>
            <a:endParaRPr lang="en-US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endParaRPr lang="en-IN" dirty="0"/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171DEE22-9A39-6BED-11C8-DE71ABBAA74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8956117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462"/>
    </mc:Choice>
    <mc:Fallback>
      <p:transition spd="slow" advTm="74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0BC0AA-BEF3-5AE5-F1BF-FC27F2354B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IN" b="0" i="0" dirty="0">
                <a:solidFill>
                  <a:srgbClr val="ECECEC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Multilingual Video Synopsis Generator</a:t>
            </a:r>
            <a:br>
              <a:rPr lang="en-IN" b="0" i="0" dirty="0">
                <a:solidFill>
                  <a:srgbClr val="2D3B4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b="0" i="0" dirty="0">
                <a:solidFill>
                  <a:srgbClr val="ECECEC"/>
                </a:solidFill>
                <a:effectLst/>
                <a:latin typeface="Söhne"/>
              </a:rPr>
              <a:t>English Video Summarization in Multiple Languages</a:t>
            </a:r>
            <a:endParaRPr lang="en-IN" sz="1800" dirty="0"/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F992CF91-2AF6-DDFE-D989-7DD54B3A854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5055714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80"/>
    </mc:Choice>
    <mc:Fallback>
      <p:transition spd="slow" advTm="52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CD5731-46C9-29D6-AD55-C6759F021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bg1">
                    <a:lumMod val="95000"/>
                  </a:schemeClr>
                </a:solidFill>
                <a:latin typeface="LatoWeb"/>
              </a:rPr>
              <a:t>Outline</a:t>
            </a:r>
            <a:br>
              <a:rPr lang="en-IN" b="0" i="0" dirty="0">
                <a:solidFill>
                  <a:schemeClr val="bg1">
                    <a:lumMod val="95000"/>
                  </a:schemeClr>
                </a:solidFill>
                <a:effectLst/>
                <a:latin typeface="LatoWeb"/>
              </a:rPr>
            </a:br>
            <a:endParaRPr lang="en-IN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E502FF-CD1A-73F7-DF57-3D83041AA1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Statement of project objectives</a:t>
            </a:r>
          </a:p>
          <a:p>
            <a:r>
              <a:rPr lang="en-US" dirty="0"/>
              <a:t>Statement of value</a:t>
            </a:r>
          </a:p>
          <a:p>
            <a:r>
              <a:rPr lang="en-US" dirty="0"/>
              <a:t>Overview</a:t>
            </a:r>
          </a:p>
          <a:p>
            <a:r>
              <a:rPr lang="en-US" dirty="0"/>
              <a:t>Approach</a:t>
            </a:r>
          </a:p>
          <a:p>
            <a:r>
              <a:rPr lang="en-US" dirty="0"/>
              <a:t>Evaluation </a:t>
            </a:r>
          </a:p>
          <a:p>
            <a:r>
              <a:rPr lang="en-US" dirty="0"/>
              <a:t>References</a:t>
            </a:r>
          </a:p>
          <a:p>
            <a:endParaRPr lang="en-US" dirty="0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793E4F03-3780-BA0E-C0BC-55A857D6F6E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623624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92"/>
    </mc:Choice>
    <mc:Fallback>
      <p:transition spd="slow" advTm="24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CD5731-46C9-29D6-AD55-C6759F021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bg1">
                    <a:lumMod val="95000"/>
                  </a:schemeClr>
                </a:solidFill>
                <a:latin typeface="LatoWeb"/>
              </a:rPr>
              <a:t>O</a:t>
            </a:r>
            <a:r>
              <a:rPr lang="en-IN" b="0" i="0" dirty="0">
                <a:solidFill>
                  <a:schemeClr val="bg1">
                    <a:lumMod val="95000"/>
                  </a:schemeClr>
                </a:solidFill>
                <a:effectLst/>
                <a:latin typeface="LatoWeb"/>
              </a:rPr>
              <a:t>bjectives</a:t>
            </a:r>
            <a:br>
              <a:rPr lang="en-IN" b="0" i="0" dirty="0">
                <a:solidFill>
                  <a:schemeClr val="bg1">
                    <a:lumMod val="95000"/>
                  </a:schemeClr>
                </a:solidFill>
                <a:effectLst/>
                <a:latin typeface="LatoWeb"/>
              </a:rPr>
            </a:br>
            <a:endParaRPr lang="en-IN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E502FF-CD1A-73F7-DF57-3D83041AA1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Develop a model to convert an English video into multilingual concise summaries.</a:t>
            </a:r>
          </a:p>
          <a:p>
            <a:r>
              <a:rPr lang="en-IN" dirty="0"/>
              <a:t>Create a web application to extract and summarize content from YouTube transcripts, improving content comprehension.</a:t>
            </a:r>
            <a:endParaRPr lang="en-US" dirty="0"/>
          </a:p>
          <a:p>
            <a:r>
              <a:rPr lang="en-US" dirty="0"/>
              <a:t>Comparing the performance(via Rouge score, Human evaluation) of the Transformers model based on summarized text.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B5250D2D-8FDD-D5D3-DEBF-627CCC12AD9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5727436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913"/>
    </mc:Choice>
    <mc:Fallback>
      <p:transition spd="slow" advTm="149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CD5731-46C9-29D6-AD55-C6759F021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0" i="0" dirty="0">
                <a:solidFill>
                  <a:schemeClr val="bg1">
                    <a:lumMod val="95000"/>
                  </a:schemeClr>
                </a:solidFill>
                <a:effectLst/>
                <a:latin typeface="LatoWeb"/>
              </a:rPr>
              <a:t>Statement of Value</a:t>
            </a:r>
            <a:br>
              <a:rPr lang="en-IN" b="0" i="0" dirty="0">
                <a:solidFill>
                  <a:schemeClr val="bg1">
                    <a:lumMod val="95000"/>
                  </a:schemeClr>
                </a:solidFill>
                <a:effectLst/>
                <a:latin typeface="LatoWeb"/>
              </a:rPr>
            </a:br>
            <a:endParaRPr lang="en-IN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E502FF-CD1A-73F7-DF57-3D83041AA1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purpose of summarization is to create a brief version of a source transcript while preserving its essence and essential information.</a:t>
            </a:r>
            <a:endParaRPr lang="en-IN" dirty="0"/>
          </a:p>
          <a:p>
            <a:r>
              <a:rPr lang="en-US" dirty="0"/>
              <a:t>summary can substantially lessen the effort required to comprehend extensive text volumes.</a:t>
            </a:r>
            <a:endParaRPr lang="en-IN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970B1898-EE16-46E7-D807-D2C87C3AB1F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8720635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045"/>
    </mc:Choice>
    <mc:Fallback>
      <p:transition spd="slow" advTm="110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CD5731-46C9-29D6-AD55-C6759F021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bg1">
                    <a:lumMod val="95000"/>
                  </a:schemeClr>
                </a:solidFill>
                <a:latin typeface="LatoWeb"/>
              </a:rPr>
              <a:t>Multilingual Summarization</a:t>
            </a:r>
            <a:br>
              <a:rPr lang="en-IN" b="0" i="0" dirty="0">
                <a:solidFill>
                  <a:schemeClr val="bg1">
                    <a:lumMod val="95000"/>
                  </a:schemeClr>
                </a:solidFill>
                <a:effectLst/>
                <a:latin typeface="LatoWeb"/>
              </a:rPr>
            </a:br>
            <a:endParaRPr lang="en-IN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E502FF-CD1A-73F7-DF57-3D83041AA1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Multilingual video summarization is a cutting-edge technology that revolutionizes content accessibility and understanding across diverse linguistic landscapes. </a:t>
            </a:r>
          </a:p>
          <a:p>
            <a:r>
              <a:rPr lang="en-US" dirty="0"/>
              <a:t>Multilingual video summarization enables the extraction of key insights and highlights from videos in various languages.</a:t>
            </a:r>
          </a:p>
          <a:p>
            <a:r>
              <a:rPr lang="en-US" dirty="0"/>
              <a:t>This innovative approach not only facilitates cross-cultural communication but also enhances content consumption for global audiences, making information more accessible and comprehensible regardless of language barriers.</a:t>
            </a:r>
            <a:endParaRPr lang="en-IN" dirty="0"/>
          </a:p>
        </p:txBody>
      </p:sp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D8EA118A-0123-FD0E-979F-3F927FC4083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3920679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748"/>
    </mc:Choice>
    <mc:Fallback>
      <p:transition spd="slow" advTm="297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CD5731-46C9-29D6-AD55-C6759F021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bg1">
                    <a:lumMod val="95000"/>
                  </a:schemeClr>
                </a:solidFill>
                <a:latin typeface="LatoWeb"/>
              </a:rPr>
              <a:t>Dataset &amp; Summarization models</a:t>
            </a:r>
            <a:br>
              <a:rPr lang="en-IN" b="0" i="0" dirty="0">
                <a:solidFill>
                  <a:schemeClr val="bg1">
                    <a:lumMod val="95000"/>
                  </a:schemeClr>
                </a:solidFill>
                <a:effectLst/>
                <a:latin typeface="LatoWeb"/>
              </a:rPr>
            </a:br>
            <a:endParaRPr lang="en-IN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E502FF-CD1A-73F7-DF57-3D83041AA1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u="sng" dirty="0"/>
              <a:t>Datasets:</a:t>
            </a:r>
          </a:p>
          <a:p>
            <a:r>
              <a:rPr lang="en-US" dirty="0"/>
              <a:t>We have used YouTube videos as our dataset. </a:t>
            </a:r>
          </a:p>
          <a:p>
            <a:r>
              <a:rPr lang="en-US" dirty="0"/>
              <a:t>Our project takes the URL as input and process it for text summarization.</a:t>
            </a:r>
          </a:p>
          <a:p>
            <a:pPr marL="0" indent="0">
              <a:buNone/>
            </a:pPr>
            <a:r>
              <a:rPr lang="en-IN" b="1" u="sng" dirty="0"/>
              <a:t>Summarization models:</a:t>
            </a:r>
          </a:p>
          <a:p>
            <a:r>
              <a:rPr lang="en-IN" dirty="0"/>
              <a:t> BART and </a:t>
            </a:r>
            <a:r>
              <a:rPr lang="en-IN" dirty="0" err="1"/>
              <a:t>mBART</a:t>
            </a:r>
            <a:r>
              <a:rPr lang="en-IN" dirty="0"/>
              <a:t> models are used for abstractive summarization which are capable of handling multilingual text summarization.</a:t>
            </a:r>
          </a:p>
          <a:p>
            <a:r>
              <a:rPr lang="en-IN" dirty="0"/>
              <a:t>They can concise  the large transcribed texts into short summaries more human like manner.</a:t>
            </a:r>
          </a:p>
          <a:p>
            <a:endParaRPr lang="en-US" b="1" u="sng" dirty="0"/>
          </a:p>
        </p:txBody>
      </p:sp>
      <p:pic>
        <p:nvPicPr>
          <p:cNvPr id="28" name="Audio 27">
            <a:hlinkClick r:id="" action="ppaction://media"/>
            <a:extLst>
              <a:ext uri="{FF2B5EF4-FFF2-40B4-BE49-F238E27FC236}">
                <a16:creationId xmlns:a16="http://schemas.microsoft.com/office/drawing/2014/main" id="{080E3175-CCCD-E829-D0D7-A70E86762B3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9281756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298"/>
    </mc:Choice>
    <mc:Fallback>
      <p:transition spd="slow" advTm="132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B508B8-969E-DCF4-7358-D966B47299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</a:t>
            </a:r>
            <a:endParaRPr lang="en-IN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26A4DCD-FC93-C752-60FF-A169AC4541BD}"/>
              </a:ext>
            </a:extLst>
          </p:cNvPr>
          <p:cNvSpPr/>
          <p:nvPr/>
        </p:nvSpPr>
        <p:spPr>
          <a:xfrm>
            <a:off x="304800" y="2735943"/>
            <a:ext cx="1335314" cy="91439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YouTube Video URL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FA162C9-F1D3-E4CA-CEBE-6D49BA69A98B}"/>
              </a:ext>
            </a:extLst>
          </p:cNvPr>
          <p:cNvSpPr/>
          <p:nvPr/>
        </p:nvSpPr>
        <p:spPr>
          <a:xfrm>
            <a:off x="304800" y="4357310"/>
            <a:ext cx="1335314" cy="63137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Convert to Audio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0E17A6B-A86B-8C9D-9A87-0A728950B5AE}"/>
              </a:ext>
            </a:extLst>
          </p:cNvPr>
          <p:cNvSpPr/>
          <p:nvPr/>
        </p:nvSpPr>
        <p:spPr>
          <a:xfrm>
            <a:off x="2754086" y="3225797"/>
            <a:ext cx="1589314" cy="91439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Transcribe Audio to text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DA8F60F6-4E60-B26A-8C54-3003B04E8BA2}"/>
              </a:ext>
            </a:extLst>
          </p:cNvPr>
          <p:cNvSpPr/>
          <p:nvPr/>
        </p:nvSpPr>
        <p:spPr>
          <a:xfrm>
            <a:off x="5071203" y="3274780"/>
            <a:ext cx="1852111" cy="81643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Preprocessing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BC4032A7-BB1C-AC29-8B57-2FF9C3844DB6}"/>
              </a:ext>
            </a:extLst>
          </p:cNvPr>
          <p:cNvSpPr/>
          <p:nvPr/>
        </p:nvSpPr>
        <p:spPr>
          <a:xfrm>
            <a:off x="7681687" y="3274780"/>
            <a:ext cx="1756227" cy="81643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Translate to Arabic and French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D0D4746E-E474-2B0E-BB8B-539FF39147B3}"/>
              </a:ext>
            </a:extLst>
          </p:cNvPr>
          <p:cNvSpPr/>
          <p:nvPr/>
        </p:nvSpPr>
        <p:spPr>
          <a:xfrm>
            <a:off x="10094686" y="3274780"/>
            <a:ext cx="1335314" cy="74567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Feed the model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5630F4E5-4041-7466-1E6B-5E3EA3DE7887}"/>
              </a:ext>
            </a:extLst>
          </p:cNvPr>
          <p:cNvSpPr/>
          <p:nvPr/>
        </p:nvSpPr>
        <p:spPr>
          <a:xfrm>
            <a:off x="10006859" y="4619470"/>
            <a:ext cx="1792514" cy="48442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Evaluation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63AD5CF1-0B1D-ECC2-5D76-AC0481D4D45B}"/>
              </a:ext>
            </a:extLst>
          </p:cNvPr>
          <p:cNvSpPr/>
          <p:nvPr/>
        </p:nvSpPr>
        <p:spPr>
          <a:xfrm>
            <a:off x="10014858" y="5714997"/>
            <a:ext cx="1792514" cy="59509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Web Deployment</a:t>
            </a:r>
          </a:p>
        </p:txBody>
      </p:sp>
      <p:sp>
        <p:nvSpPr>
          <p:cNvPr id="15" name="Arrow: Striped Right 14">
            <a:extLst>
              <a:ext uri="{FF2B5EF4-FFF2-40B4-BE49-F238E27FC236}">
                <a16:creationId xmlns:a16="http://schemas.microsoft.com/office/drawing/2014/main" id="{11D766A9-F588-1FED-A582-3C3DD4CE65C0}"/>
              </a:ext>
            </a:extLst>
          </p:cNvPr>
          <p:cNvSpPr/>
          <p:nvPr/>
        </p:nvSpPr>
        <p:spPr>
          <a:xfrm rot="5400000">
            <a:off x="680520" y="3813328"/>
            <a:ext cx="567871" cy="380996"/>
          </a:xfrm>
          <a:prstGeom prst="strip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Arrow: Bent-Up 16">
            <a:extLst>
              <a:ext uri="{FF2B5EF4-FFF2-40B4-BE49-F238E27FC236}">
                <a16:creationId xmlns:a16="http://schemas.microsoft.com/office/drawing/2014/main" id="{9558D16E-DF06-86D3-21C5-388C6ED43FD9}"/>
              </a:ext>
            </a:extLst>
          </p:cNvPr>
          <p:cNvSpPr/>
          <p:nvPr/>
        </p:nvSpPr>
        <p:spPr>
          <a:xfrm>
            <a:off x="1973943" y="4230308"/>
            <a:ext cx="1589314" cy="631372"/>
          </a:xfrm>
          <a:prstGeom prst="bent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row: Striped Right 17">
            <a:extLst>
              <a:ext uri="{FF2B5EF4-FFF2-40B4-BE49-F238E27FC236}">
                <a16:creationId xmlns:a16="http://schemas.microsoft.com/office/drawing/2014/main" id="{94C51E03-C5C6-AFD9-1CEA-CCCAFFFA79C5}"/>
              </a:ext>
            </a:extLst>
          </p:cNvPr>
          <p:cNvSpPr/>
          <p:nvPr/>
        </p:nvSpPr>
        <p:spPr>
          <a:xfrm>
            <a:off x="4423366" y="3529392"/>
            <a:ext cx="567871" cy="380996"/>
          </a:xfrm>
          <a:prstGeom prst="strip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row: Striped Right 18">
            <a:extLst>
              <a:ext uri="{FF2B5EF4-FFF2-40B4-BE49-F238E27FC236}">
                <a16:creationId xmlns:a16="http://schemas.microsoft.com/office/drawing/2014/main" id="{9795CD94-19F0-6501-0DB0-F991DED98FE6}"/>
              </a:ext>
            </a:extLst>
          </p:cNvPr>
          <p:cNvSpPr/>
          <p:nvPr/>
        </p:nvSpPr>
        <p:spPr>
          <a:xfrm>
            <a:off x="7018565" y="3492498"/>
            <a:ext cx="567871" cy="380996"/>
          </a:xfrm>
          <a:prstGeom prst="strip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Arrow: Striped Right 19">
            <a:extLst>
              <a:ext uri="{FF2B5EF4-FFF2-40B4-BE49-F238E27FC236}">
                <a16:creationId xmlns:a16="http://schemas.microsoft.com/office/drawing/2014/main" id="{ACEACCFD-F2E5-1741-3D6F-5BC42DCD4307}"/>
              </a:ext>
            </a:extLst>
          </p:cNvPr>
          <p:cNvSpPr/>
          <p:nvPr/>
        </p:nvSpPr>
        <p:spPr>
          <a:xfrm>
            <a:off x="9508400" y="3492498"/>
            <a:ext cx="506458" cy="380996"/>
          </a:xfrm>
          <a:prstGeom prst="strip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Arrow: Striped Right 20">
            <a:extLst>
              <a:ext uri="{FF2B5EF4-FFF2-40B4-BE49-F238E27FC236}">
                <a16:creationId xmlns:a16="http://schemas.microsoft.com/office/drawing/2014/main" id="{2D3F2DAD-12EC-D4FA-ED9F-47C2B27C5986}"/>
              </a:ext>
            </a:extLst>
          </p:cNvPr>
          <p:cNvSpPr/>
          <p:nvPr/>
        </p:nvSpPr>
        <p:spPr>
          <a:xfrm rot="5400000">
            <a:off x="10497622" y="4115709"/>
            <a:ext cx="429990" cy="380998"/>
          </a:xfrm>
          <a:prstGeom prst="strip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Arrow: Striped Right 21">
            <a:extLst>
              <a:ext uri="{FF2B5EF4-FFF2-40B4-BE49-F238E27FC236}">
                <a16:creationId xmlns:a16="http://schemas.microsoft.com/office/drawing/2014/main" id="{EBFE3921-18EA-E6B3-68FF-375264AE97F1}"/>
              </a:ext>
            </a:extLst>
          </p:cNvPr>
          <p:cNvSpPr/>
          <p:nvPr/>
        </p:nvSpPr>
        <p:spPr>
          <a:xfrm rot="5400000">
            <a:off x="10547348" y="5226653"/>
            <a:ext cx="429990" cy="380998"/>
          </a:xfrm>
          <a:prstGeom prst="strip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5" name="Audio 34">
            <a:hlinkClick r:id="" action="ppaction://media"/>
            <a:extLst>
              <a:ext uri="{FF2B5EF4-FFF2-40B4-BE49-F238E27FC236}">
                <a16:creationId xmlns:a16="http://schemas.microsoft.com/office/drawing/2014/main" id="{9B82C04C-C66B-7E86-64FF-1F3EF09FB88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0397757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287"/>
    </mc:Choice>
    <mc:Fallback>
      <p:transition spd="slow" advTm="302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2A23D-CF26-BD04-F655-B1765F8E0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0" i="0" dirty="0">
                <a:solidFill>
                  <a:schemeClr val="bg1">
                    <a:lumMod val="95000"/>
                  </a:schemeClr>
                </a:solidFill>
                <a:effectLst/>
                <a:latin typeface="LatoWeb"/>
              </a:rPr>
              <a:t>Evaluation</a:t>
            </a:r>
            <a:endParaRPr lang="en-IN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44478D-D998-7A42-8480-5E04E25504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We perform ROUGE score on the text summary. This score gauge the similarity between generated and reference summaries, indicating summary quality.</a:t>
            </a:r>
          </a:p>
          <a:p>
            <a:r>
              <a:rPr lang="en-US" dirty="0"/>
              <a:t>Manual evaluation is done by comparing generated and reference summaries. 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       </a:t>
            </a:r>
          </a:p>
        </p:txBody>
      </p:sp>
      <p:pic>
        <p:nvPicPr>
          <p:cNvPr id="22" name="Audio 21">
            <a:hlinkClick r:id="" action="ppaction://media"/>
            <a:extLst>
              <a:ext uri="{FF2B5EF4-FFF2-40B4-BE49-F238E27FC236}">
                <a16:creationId xmlns:a16="http://schemas.microsoft.com/office/drawing/2014/main" id="{D520A150-DAB9-3E61-67D6-B8EA8879D4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136767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583"/>
    </mc:Choice>
    <mc:Fallback>
      <p:transition spd="slow" advTm="185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5751</TotalTime>
  <Words>576</Words>
  <Application>Microsoft Office PowerPoint</Application>
  <PresentationFormat>Widescreen</PresentationFormat>
  <Paragraphs>51</Paragraphs>
  <Slides>11</Slides>
  <Notes>0</Notes>
  <HiddenSlides>0</HiddenSlides>
  <MMClips>11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Century Gothic</vt:lpstr>
      <vt:lpstr>LatoWeb</vt:lpstr>
      <vt:lpstr>Söhne</vt:lpstr>
      <vt:lpstr>Times New Roman</vt:lpstr>
      <vt:lpstr>Wingdings 3</vt:lpstr>
      <vt:lpstr>Ion Boardroom</vt:lpstr>
      <vt:lpstr>DSCI 6004 - 01 Natural Language Processing</vt:lpstr>
      <vt:lpstr> Multilingual Video Synopsis Generator English Video Summarization in Multiple Languages</vt:lpstr>
      <vt:lpstr>Outline </vt:lpstr>
      <vt:lpstr>Objectives </vt:lpstr>
      <vt:lpstr>Statement of Value </vt:lpstr>
      <vt:lpstr>Multilingual Summarization </vt:lpstr>
      <vt:lpstr>Dataset &amp; Summarization models </vt:lpstr>
      <vt:lpstr>Approach</vt:lpstr>
      <vt:lpstr>Evaluation</vt:lpstr>
      <vt:lpstr>Web Application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DSCI 6004 - 01 Natural Language Processing</dc:title>
  <dc:creator>Pavan Teja</dc:creator>
  <cp:lastModifiedBy>sai krishna</cp:lastModifiedBy>
  <cp:revision>7</cp:revision>
  <dcterms:created xsi:type="dcterms:W3CDTF">2024-03-30T19:31:51Z</dcterms:created>
  <dcterms:modified xsi:type="dcterms:W3CDTF">2024-05-01T21:25:35Z</dcterms:modified>
</cp:coreProperties>
</file>

<file path=docProps/thumbnail.jpeg>
</file>